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16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Flowchart: Process 16"/>
          <p:cNvSpPr/>
          <p:nvPr/>
        </p:nvSpPr>
        <p:spPr>
          <a:xfrm>
            <a:off x="427037" y="3736975"/>
            <a:ext cx="6335714" cy="349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t>Title Text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lowchart: Process 5"/>
          <p:cNvSpPr/>
          <p:nvPr/>
        </p:nvSpPr>
        <p:spPr>
          <a:xfrm>
            <a:off x="-1" y="6418262"/>
            <a:ext cx="9155115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" name="Straight Connector 3"/>
          <p:cNvSpPr/>
          <p:nvPr/>
        </p:nvSpPr>
        <p:spPr>
          <a:xfrm>
            <a:off x="0" y="654050"/>
            <a:ext cx="9144001" cy="0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1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2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Flowchart: Process 7"/>
          <p:cNvSpPr/>
          <p:nvPr/>
        </p:nvSpPr>
        <p:spPr>
          <a:xfrm>
            <a:off x="427037" y="3736975"/>
            <a:ext cx="6335714" cy="349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Title 1"/>
          <p:cNvSpPr txBox="1"/>
          <p:nvPr/>
        </p:nvSpPr>
        <p:spPr>
          <a:xfrm>
            <a:off x="427037" y="3962400"/>
            <a:ext cx="3535364" cy="4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100" b="1" i="0" u="none" strike="noStrike" cap="none" spc="0" baseline="0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t>The Joys of JavaScript</a:t>
            </a:r>
          </a:p>
        </p:txBody>
      </p:sp>
      <p:sp>
        <p:nvSpPr>
          <p:cNvPr id="74" name="Text Placeholder 5"/>
          <p:cNvSpPr txBox="1">
            <a:spLocks noGrp="1"/>
          </p:cNvSpPr>
          <p:nvPr>
            <p:ph type="body" sz="quarter" idx="4294967295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>
            <a:normAutofit/>
          </a:bodyPr>
          <a:lstStyle>
            <a:lvl1pPr marL="164592" indent="-164592" defTabSz="658368">
              <a:spcBef>
                <a:spcPts val="700"/>
              </a:spcBef>
              <a:defRPr sz="2016"/>
            </a:lvl1pPr>
          </a:lstStyle>
          <a:p>
            <a:r>
              <a:rPr dirty="0">
                <a:solidFill>
                  <a:srgbClr val="FFFFFF"/>
                </a:solidFill>
              </a:rPr>
              <a:t>Unit 3.1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And Keep Organized!!!</a:t>
            </a:r>
          </a:p>
        </p:txBody>
      </p:sp>
      <p:pic>
        <p:nvPicPr>
          <p:cNvPr id="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1971" y="914400"/>
            <a:ext cx="8434894" cy="5271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Overall Tips</a:t>
            </a:r>
          </a:p>
        </p:txBody>
      </p:sp>
      <p:sp>
        <p:nvSpPr>
          <p:cNvPr id="102" name="Content Placeholder 2"/>
          <p:cNvSpPr txBox="1"/>
          <p:nvPr/>
        </p:nvSpPr>
        <p:spPr>
          <a:xfrm>
            <a:off x="228599" y="990600"/>
            <a:ext cx="8806545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Review Immediately: </a:t>
            </a:r>
            <a:r>
              <a:rPr b="0"/>
              <a:t>We’ll be building upon these concepts quickly. The firmer your grasp now, the better off you’ll be.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685800" indent="-457200" defTabSz="685800">
              <a:buSzPct val="100000"/>
              <a:buFont typeface="Arial"/>
              <a:buChar char="•"/>
              <a:defRPr sz="2400" b="1" i="1">
                <a:latin typeface="Arial"/>
                <a:ea typeface="Arial"/>
                <a:cs typeface="Arial"/>
                <a:sym typeface="Arial"/>
              </a:defRPr>
            </a:pPr>
            <a:r>
              <a:t>Re-do</a:t>
            </a:r>
            <a:r>
              <a:rPr i="0"/>
              <a:t> the exercises in class: </a:t>
            </a:r>
            <a:r>
              <a:rPr b="0" i="0"/>
              <a:t>Don’t just re-read! Actually spend the time to re-do them from scratch on your own.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 i="0"/>
          </a:p>
          <a:p>
            <a:pPr marL="685800" indent="-457200" defTabSz="6858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Get Help: </a:t>
            </a:r>
            <a:r>
              <a:rPr b="0"/>
              <a:t>Come to office hours. Ask conceptual questions. Ask specific questions. Just keep asking questions!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685800" indent="-457200" defTabSz="6858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Don’t be Afraid: </a:t>
            </a:r>
            <a:r>
              <a:rPr b="0"/>
              <a:t>You will get this. It will take time, but you </a:t>
            </a:r>
            <a:r>
              <a:rPr b="0" u="sng"/>
              <a:t>will</a:t>
            </a:r>
            <a:r>
              <a:rPr b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7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108" name="TextBox 9"/>
          <p:cNvSpPr txBox="1"/>
          <p:nvPr/>
        </p:nvSpPr>
        <p:spPr>
          <a:xfrm>
            <a:off x="304800" y="761999"/>
            <a:ext cx="8686800" cy="5415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Download the file sent to you via slack. </a:t>
            </a:r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Open it in Chrome and observe what happens.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try to explain how the code connects to the events that happen on the page.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 b="1" i="1">
                <a:latin typeface="Arial"/>
                <a:ea typeface="Arial"/>
                <a:cs typeface="Arial"/>
                <a:sym typeface="Arial"/>
              </a:defRPr>
            </a:pPr>
            <a:r>
              <a:t>p.s. </a:t>
            </a:r>
            <a:r>
              <a:rPr b="0"/>
              <a:t>We haven’t covered JavaScript before, but a big part of being a developer is learning on the fly!</a:t>
            </a:r>
          </a:p>
          <a:p>
            <a:pPr>
              <a:defRPr sz="2400" i="1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>
              <a:defRPr sz="2400" b="1" i="1">
                <a:latin typeface="Arial"/>
                <a:ea typeface="Arial"/>
                <a:cs typeface="Arial"/>
                <a:sym typeface="Arial"/>
              </a:defRPr>
            </a:pPr>
            <a:r>
              <a:t>MAJOR p.s. </a:t>
            </a:r>
            <a:r>
              <a:rPr b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JavaScript Definitions</a:t>
            </a:r>
          </a:p>
        </p:txBody>
      </p:sp>
      <p:sp>
        <p:nvSpPr>
          <p:cNvPr id="113" name="Content Placeholder 2"/>
          <p:cNvSpPr txBox="1"/>
          <p:nvPr/>
        </p:nvSpPr>
        <p:spPr>
          <a:xfrm>
            <a:off x="331585" y="838200"/>
            <a:ext cx="8736216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JavaScript</a:t>
            </a:r>
            <a:r>
              <a:rPr b="0"/>
              <a:t> is the third of the three fundamental programming languages of the modern web (along with HTML, CSS).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JavaScript allows developers to create </a:t>
            </a:r>
            <a:r>
              <a:rPr b="1"/>
              <a:t>dynamic </a:t>
            </a:r>
            <a:r>
              <a:t>web applications capable of taking in user inputs, changing what’s displayed to users, animating elements, and much more.</a:t>
            </a:r>
          </a:p>
        </p:txBody>
      </p:sp>
      <p:pic>
        <p:nvPicPr>
          <p:cNvPr id="11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671"/>
            <a:ext cx="2098675" cy="2098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Variables</a:t>
            </a:r>
          </a:p>
        </p:txBody>
      </p:sp>
      <p:sp>
        <p:nvSpPr>
          <p:cNvPr id="119" name="Content Placeholder 2"/>
          <p:cNvSpPr txBox="1"/>
          <p:nvPr/>
        </p:nvSpPr>
        <p:spPr>
          <a:xfrm>
            <a:off x="451328" y="1066800"/>
            <a:ext cx="8583816" cy="1859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Variables are the </a:t>
            </a:r>
            <a:r>
              <a:rPr u="sng"/>
              <a:t>nouns</a:t>
            </a:r>
            <a:r>
              <a:t> of programming.</a:t>
            </a:r>
            <a:endParaRPr u="sng"/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  <a:endParaRPr u="sng"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“things” (Numbers, Strings, Booleans, etc.).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composed of </a:t>
            </a:r>
            <a:r>
              <a:rPr u="sng"/>
              <a:t>variable names</a:t>
            </a:r>
            <a:r>
              <a:t> and </a:t>
            </a:r>
            <a:r>
              <a:rPr u="sng"/>
              <a:t>values</a:t>
            </a:r>
            <a:r>
              <a:t>.</a:t>
            </a:r>
          </a:p>
        </p:txBody>
      </p:sp>
      <p:pic>
        <p:nvPicPr>
          <p:cNvPr id="12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251" y="3527323"/>
            <a:ext cx="6903890" cy="182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INSTRUCTOR DEMO!</a:t>
            </a:r>
          </a:p>
        </p:txBody>
      </p:sp>
      <p:sp>
        <p:nvSpPr>
          <p:cNvPr id="123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60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Variable Assignment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Demo Time</a:t>
            </a:r>
          </a:p>
        </p:txBody>
      </p:sp>
      <p:sp>
        <p:nvSpPr>
          <p:cNvPr id="126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000" i="1">
                <a:latin typeface="Arial"/>
                <a:ea typeface="Arial"/>
                <a:cs typeface="Arial"/>
                <a:sym typeface="Arial"/>
              </a:defRPr>
            </a:pPr>
            <a:r>
              <a:t>(BasicVariablesDemo | 02-BasicVariablesDemo)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Variables (Syntax)</a:t>
            </a:r>
          </a:p>
        </p:txBody>
      </p:sp>
      <p:sp>
        <p:nvSpPr>
          <p:cNvPr id="129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1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 </a:t>
            </a:r>
          </a:p>
        </p:txBody>
      </p:sp>
      <p:sp>
        <p:nvSpPr>
          <p:cNvPr id="132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name</a:t>
            </a:r>
          </a:p>
        </p:txBody>
      </p:sp>
      <p:sp>
        <p:nvSpPr>
          <p:cNvPr id="133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" name="TextBox 11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“Snow White”</a:t>
            </a:r>
          </a:p>
        </p:txBody>
      </p:sp>
      <p:sp>
        <p:nvSpPr>
          <p:cNvPr id="136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=</a:t>
            </a:r>
          </a:p>
        </p:txBody>
      </p:sp>
      <p:sp>
        <p:nvSpPr>
          <p:cNvPr id="137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;</a:t>
            </a:r>
          </a:p>
        </p:txBody>
      </p:sp>
      <p:sp>
        <p:nvSpPr>
          <p:cNvPr id="139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 Keyword</a:t>
            </a:r>
          </a:p>
        </p:txBody>
      </p:sp>
      <p:sp>
        <p:nvSpPr>
          <p:cNvPr id="140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Variable name</a:t>
            </a:r>
          </a:p>
        </p:txBody>
      </p:sp>
      <p:sp>
        <p:nvSpPr>
          <p:cNvPr id="141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Assignment</a:t>
            </a:r>
          </a:p>
        </p:txBody>
      </p:sp>
      <p:sp>
        <p:nvSpPr>
          <p:cNvPr id="142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Value</a:t>
            </a:r>
          </a:p>
        </p:txBody>
      </p:sp>
      <p:sp>
        <p:nvSpPr>
          <p:cNvPr id="143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Variables (Syntax)</a:t>
            </a:r>
          </a:p>
        </p:txBody>
      </p:sp>
      <p:sp>
        <p:nvSpPr>
          <p:cNvPr id="146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8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 </a:t>
            </a:r>
          </a:p>
        </p:txBody>
      </p:sp>
      <p:sp>
        <p:nvSpPr>
          <p:cNvPr id="149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name</a:t>
            </a:r>
          </a:p>
        </p:txBody>
      </p:sp>
      <p:sp>
        <p:nvSpPr>
          <p:cNvPr id="150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=</a:t>
            </a:r>
          </a:p>
        </p:txBody>
      </p:sp>
      <p:sp>
        <p:nvSpPr>
          <p:cNvPr id="153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;</a:t>
            </a:r>
          </a:p>
        </p:txBody>
      </p:sp>
      <p:sp>
        <p:nvSpPr>
          <p:cNvPr id="155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 Keyword</a:t>
            </a:r>
          </a:p>
        </p:txBody>
      </p:sp>
      <p:sp>
        <p:nvSpPr>
          <p:cNvPr id="156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Variable name</a:t>
            </a:r>
          </a:p>
        </p:txBody>
      </p:sp>
      <p:sp>
        <p:nvSpPr>
          <p:cNvPr id="157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Assignment</a:t>
            </a:r>
          </a:p>
        </p:txBody>
      </p:sp>
      <p:sp>
        <p:nvSpPr>
          <p:cNvPr id="158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Value</a:t>
            </a:r>
          </a:p>
        </p:txBody>
      </p:sp>
      <p:sp>
        <p:nvSpPr>
          <p:cNvPr id="159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Termination</a:t>
            </a:r>
          </a:p>
        </p:txBody>
      </p:sp>
      <p:sp>
        <p:nvSpPr>
          <p:cNvPr id="160" name="TextBox 20"/>
          <p:cNvSpPr txBox="1"/>
          <p:nvPr/>
        </p:nvSpPr>
        <p:spPr>
          <a:xfrm>
            <a:off x="4631865" y="5075530"/>
            <a:ext cx="4309688" cy="617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sure to notice the quotes (“”), </a:t>
            </a:r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161" name="Straight Arrow Connector 21"/>
          <p:cNvSpPr/>
          <p:nvPr/>
        </p:nvSpPr>
        <p:spPr>
          <a:xfrm flipV="1">
            <a:off x="76962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2" name="Straight Arrow Connector 30"/>
          <p:cNvSpPr/>
          <p:nvPr/>
        </p:nvSpPr>
        <p:spPr>
          <a:xfrm flipV="1">
            <a:off x="55626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3" name="TextBox 22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6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167" name="TextBox 9"/>
          <p:cNvSpPr txBox="1"/>
          <p:nvPr/>
        </p:nvSpPr>
        <p:spPr>
          <a:xfrm>
            <a:off x="304800" y="914399"/>
            <a:ext cx="8686800" cy="4704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instructions in the file sent to you, fill in the missing JavaScript code to create variables.</a:t>
            </a:r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When you are done, open the file in Chrome and check the output.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you successfully completed the activity, you should see a series of pop-up windows with text inside. 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Demo Time</a:t>
            </a:r>
          </a:p>
        </p:txBody>
      </p:sp>
      <p:sp>
        <p:nvSpPr>
          <p:cNvPr id="172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000" i="1">
                <a:latin typeface="Arial"/>
                <a:ea typeface="Arial"/>
                <a:cs typeface="Arial"/>
                <a:sym typeface="Arial"/>
              </a:defRPr>
            </a:pPr>
            <a:r>
              <a:t>(ConsoleDemoInstructor.html | 04-ConsoleLogDemo)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Console.log</a:t>
            </a:r>
          </a:p>
        </p:txBody>
      </p:sp>
      <p:sp>
        <p:nvSpPr>
          <p:cNvPr id="175" name="Content Placeholder 2"/>
          <p:cNvSpPr txBox="1"/>
          <p:nvPr/>
        </p:nvSpPr>
        <p:spPr>
          <a:xfrm>
            <a:off x="24061" y="990599"/>
            <a:ext cx="9043739" cy="140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console.log is a quick expression used to </a:t>
            </a:r>
            <a:r>
              <a:rPr u="sng"/>
              <a:t>print content</a:t>
            </a:r>
            <a:r>
              <a:t> to the debugger.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200" u="sng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 is a </a:t>
            </a:r>
            <a:r>
              <a:rPr u="sng"/>
              <a:t>very useful tool </a:t>
            </a:r>
            <a:r>
              <a:t>to use during development and debugging. </a:t>
            </a:r>
          </a:p>
        </p:txBody>
      </p:sp>
      <p:pic>
        <p:nvPicPr>
          <p:cNvPr id="17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055" y="2971800"/>
            <a:ext cx="8413751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Sad Little Bug…</a:t>
            </a:r>
          </a:p>
        </p:txBody>
      </p:sp>
      <p:sp>
        <p:nvSpPr>
          <p:cNvPr id="179" name="Content Placeholder 2"/>
          <p:cNvSpPr txBox="1"/>
          <p:nvPr/>
        </p:nvSpPr>
        <p:spPr>
          <a:xfrm>
            <a:off x="228599" y="8381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sz="4800" b="1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sz="3600" i="1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pic>
        <p:nvPicPr>
          <p:cNvPr id="1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1" y="2362200"/>
            <a:ext cx="4191001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Sad Little Bug…</a:t>
            </a:r>
          </a:p>
        </p:txBody>
      </p:sp>
      <p:sp>
        <p:nvSpPr>
          <p:cNvPr id="183" name="Content Placeholder 2"/>
          <p:cNvSpPr txBox="1"/>
          <p:nvPr/>
        </p:nvSpPr>
        <p:spPr>
          <a:xfrm>
            <a:off x="228599" y="7619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sz="4800" b="1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sz="3600" i="1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sp>
        <p:nvSpPr>
          <p:cNvPr id="184" name="Content Placeholder 2"/>
          <p:cNvSpPr txBox="1"/>
          <p:nvPr/>
        </p:nvSpPr>
        <p:spPr>
          <a:xfrm>
            <a:off x="152399" y="5029201"/>
            <a:ext cx="8583816" cy="107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sz="7000" b="1">
                <a:latin typeface="Arial"/>
                <a:ea typeface="Arial"/>
                <a:cs typeface="Arial"/>
                <a:sym typeface="Arial"/>
              </a:defRPr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185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4200" y="2099274"/>
            <a:ext cx="3052764" cy="3052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Sad Little Bug…</a:t>
            </a:r>
          </a:p>
        </p:txBody>
      </p:sp>
      <p:sp>
        <p:nvSpPr>
          <p:cNvPr id="188" name="Content Placeholder 2"/>
          <p:cNvSpPr txBox="1"/>
          <p:nvPr/>
        </p:nvSpPr>
        <p:spPr>
          <a:xfrm>
            <a:off x="201612" y="1981200"/>
            <a:ext cx="8583816" cy="2210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algn="ctr" defTabSz="685800">
              <a:defRPr sz="3600" b="1">
                <a:latin typeface="Arial"/>
                <a:ea typeface="Arial"/>
                <a:cs typeface="Arial"/>
                <a:sym typeface="Arial"/>
              </a:defRPr>
            </a:pPr>
            <a:r>
              <a:t>Don’t worry!</a:t>
            </a:r>
            <a:endParaRPr sz="2400"/>
          </a:p>
          <a:p>
            <a:pPr indent="228600"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indent="228600" algn="ctr" defTabSz="685800">
              <a:defRPr sz="3600" i="1">
                <a:latin typeface="Arial"/>
                <a:ea typeface="Arial"/>
                <a:cs typeface="Arial"/>
                <a:sym typeface="Arial"/>
              </a:defRPr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1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192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file sent to you as a guide, modify the code so that is uses console.log instead of alerts to display messages.</a:t>
            </a:r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Then open the file in the browser and open up chrome Developer tools -&gt; Console to confirm the changes worked.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discuss the different between using console.log and alert.</a:t>
            </a:r>
          </a:p>
        </p:txBody>
      </p:sp>
      <p:pic>
        <p:nvPicPr>
          <p:cNvPr id="19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6129" y="4752856"/>
            <a:ext cx="3862216" cy="15155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Homework #2 – Questions?</a:t>
            </a:r>
          </a:p>
        </p:txBody>
      </p:sp>
      <p:sp>
        <p:nvSpPr>
          <p:cNvPr id="79" name="TextBox 2"/>
          <p:cNvSpPr txBox="1"/>
          <p:nvPr/>
        </p:nvSpPr>
        <p:spPr>
          <a:xfrm>
            <a:off x="304800" y="914399"/>
            <a:ext cx="8686800" cy="2926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Two parts to the assignment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Take existing Portfolio and apply Media Queries and Viewport to make mobile responsive.</a:t>
            </a:r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INSTRUCTOR DEMO!</a:t>
            </a:r>
          </a:p>
        </p:txBody>
      </p:sp>
      <p:sp>
        <p:nvSpPr>
          <p:cNvPr id="196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48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Alerts, Prompts, Confirms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Demo Time</a:t>
            </a:r>
          </a:p>
        </p:txBody>
      </p:sp>
      <p:sp>
        <p:nvSpPr>
          <p:cNvPr id="199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000" i="1">
                <a:latin typeface="Arial"/>
                <a:ea typeface="Arial"/>
                <a:cs typeface="Arial"/>
                <a:sym typeface="Arial"/>
              </a:defRPr>
            </a:pPr>
            <a:r>
              <a:t>(PromptDemo.html | 06-PromptDemo)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4713" cy="1706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713" y="1600200"/>
            <a:ext cx="3414714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icture 3" descr="Pictur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6622"/>
            <a:ext cx="5283871" cy="1635921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Alerts, Prompts, Confirms</a:t>
            </a:r>
          </a:p>
        </p:txBody>
      </p:sp>
      <p:sp>
        <p:nvSpPr>
          <p:cNvPr id="206" name="Content Placeholder 2"/>
          <p:cNvSpPr txBox="1"/>
          <p:nvPr/>
        </p:nvSpPr>
        <p:spPr>
          <a:xfrm>
            <a:off x="216818" y="991111"/>
            <a:ext cx="5081338" cy="18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Alerts, Confirms, and Prompts will create a </a:t>
            </a:r>
            <a:r>
              <a:rPr u="sng"/>
              <a:t>popup box</a:t>
            </a:r>
            <a:r>
              <a:t> in the browser when run.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These are also useful for development and debugging.</a:t>
            </a:r>
          </a:p>
        </p:txBody>
      </p:sp>
      <p:sp>
        <p:nvSpPr>
          <p:cNvPr id="207" name="Straight Arrow Connector 12"/>
          <p:cNvSpPr/>
          <p:nvPr/>
        </p:nvSpPr>
        <p:spPr>
          <a:xfrm flipV="1">
            <a:off x="2757486" y="2438399"/>
            <a:ext cx="3033714" cy="1633717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Straight Arrow Connector 13"/>
          <p:cNvSpPr/>
          <p:nvPr/>
        </p:nvSpPr>
        <p:spPr>
          <a:xfrm flipV="1">
            <a:off x="4556247" y="3866622"/>
            <a:ext cx="1234953" cy="727493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Straight Arrow Connector 16"/>
          <p:cNvSpPr/>
          <p:nvPr/>
        </p:nvSpPr>
        <p:spPr>
          <a:xfrm flipV="1">
            <a:off x="4556247" y="5029200"/>
            <a:ext cx="1158753" cy="281725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2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213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Write JavaScript code that does the following: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confirm, ask the user: “Do you like _____?” and store their response in a variable.</a:t>
            </a:r>
          </a:p>
          <a:p>
            <a:pPr marL="457200" indent="-457200">
              <a:buSzPct val="100000"/>
              <a:buAutoNum type="arabicPeriod"/>
              <a:defRPr sz="2400" i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prompt, ask the user: “What kind of _____? do you like?” and store their response in a variable.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93" y="2791317"/>
            <a:ext cx="6561808" cy="3533282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Writing to HTML</a:t>
            </a:r>
          </a:p>
        </p:txBody>
      </p:sp>
      <p:sp>
        <p:nvSpPr>
          <p:cNvPr id="219" name="Content Placeholder 2"/>
          <p:cNvSpPr txBox="1"/>
          <p:nvPr/>
        </p:nvSpPr>
        <p:spPr>
          <a:xfrm>
            <a:off x="143792" y="636804"/>
            <a:ext cx="8774784" cy="1835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We can also use JavaScript to directly write to the HTML page itself using </a:t>
            </a:r>
            <a:r>
              <a:rPr b="1"/>
              <a:t>document.write( ).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Later we will go over </a:t>
            </a:r>
            <a:r>
              <a:rPr i="1"/>
              <a:t>much</a:t>
            </a:r>
            <a:r>
              <a:t> more advanced approaches for writing HTML using JavaScript and jQuery.</a:t>
            </a:r>
          </a:p>
        </p:txBody>
      </p:sp>
      <p:sp>
        <p:nvSpPr>
          <p:cNvPr id="220" name="Content Placeholder 2"/>
          <p:cNvSpPr txBox="1"/>
          <p:nvPr/>
        </p:nvSpPr>
        <p:spPr>
          <a:xfrm>
            <a:off x="6477000" y="5360125"/>
            <a:ext cx="1671636" cy="66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Test.html </a:t>
            </a:r>
            <a:endParaRPr sz="2400"/>
          </a:p>
          <a:p>
            <a:pPr indent="228600" defTabSz="685800"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t>(sublime)</a:t>
            </a:r>
          </a:p>
        </p:txBody>
      </p:sp>
      <p:pic>
        <p:nvPicPr>
          <p:cNvPr id="22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2" name="Content Placeholder 2"/>
          <p:cNvSpPr txBox="1"/>
          <p:nvPr/>
        </p:nvSpPr>
        <p:spPr>
          <a:xfrm>
            <a:off x="6477000" y="3024051"/>
            <a:ext cx="3124200" cy="37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indent="228600" defTabSz="685800">
              <a:defRPr sz="2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Demo Time</a:t>
            </a:r>
          </a:p>
        </p:txBody>
      </p:sp>
      <p:sp>
        <p:nvSpPr>
          <p:cNvPr id="227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000" i="1">
                <a:latin typeface="Arial"/>
                <a:ea typeface="Arial"/>
                <a:cs typeface="Arial"/>
                <a:sym typeface="Arial"/>
              </a:defRPr>
            </a:pPr>
            <a:r>
              <a:t>(conditionaldemo.html | 08-ConditionalDemo)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If/Else Statements</a:t>
            </a:r>
          </a:p>
        </p:txBody>
      </p:sp>
      <p:sp>
        <p:nvSpPr>
          <p:cNvPr id="230" name="Content Placeholder 2"/>
          <p:cNvSpPr txBox="1"/>
          <p:nvPr/>
        </p:nvSpPr>
        <p:spPr>
          <a:xfrm>
            <a:off x="152400" y="838200"/>
            <a:ext cx="8765935" cy="172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  <a:endParaRPr sz="2800"/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800"/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31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16" y="3124200"/>
            <a:ext cx="8648701" cy="2508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34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235" name="TextBox 9"/>
          <p:cNvSpPr txBox="1"/>
          <p:nvPr/>
        </p:nvSpPr>
        <p:spPr>
          <a:xfrm>
            <a:off x="304800" y="914399"/>
            <a:ext cx="8686800" cy="475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Create a website (from scratch) that asks users if they eat steak.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“yes”, write the following to the page: “Here’s a Steak Sandwich!”.</a:t>
            </a:r>
          </a:p>
          <a:p>
            <a:pPr>
              <a:defRPr sz="2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“no”, write the following to the page: “Here’s a Tofu Stir-Fry!”.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Bonus</a:t>
            </a:r>
            <a:r>
              <a:rPr b="0"/>
              <a:t>: Ask what the user’s birth year is. If they are under 21, alert the following: “No Sake for you!” 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b="0"/>
          </a:p>
          <a:p>
            <a:pPr marL="342900" indent="-342900"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Hint: </a:t>
            </a:r>
            <a:r>
              <a:rPr b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38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239" name="TextBox 9"/>
          <p:cNvSpPr txBox="1"/>
          <p:nvPr/>
        </p:nvSpPr>
        <p:spPr>
          <a:xfrm>
            <a:off x="304800" y="914399"/>
            <a:ext cx="8686800" cy="3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Open the file sent to you in Sublime. </a:t>
            </a:r>
          </a:p>
          <a:p>
            <a:pPr marL="342900" indent="-342900">
              <a:buSzPct val="100000"/>
              <a:buFont typeface="Arial"/>
              <a:buChar char="•"/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 8"/>
          <p:cNvSpPr/>
          <p:nvPr/>
        </p:nvSpPr>
        <p:spPr>
          <a:xfrm>
            <a:off x="279399" y="23622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The Zoo Pen</a:t>
            </a:r>
          </a:p>
        </p:txBody>
      </p:sp>
      <p:sp>
        <p:nvSpPr>
          <p:cNvPr id="245" name="Rectangle 4"/>
          <p:cNvSpPr/>
          <p:nvPr/>
        </p:nvSpPr>
        <p:spPr>
          <a:xfrm>
            <a:off x="535034" y="25908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6" name="Rectangle 5"/>
          <p:cNvSpPr/>
          <p:nvPr/>
        </p:nvSpPr>
        <p:spPr>
          <a:xfrm>
            <a:off x="2598186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7" name="Rectangle 6"/>
          <p:cNvSpPr/>
          <p:nvPr/>
        </p:nvSpPr>
        <p:spPr>
          <a:xfrm>
            <a:off x="4686739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Rectangle 7"/>
          <p:cNvSpPr/>
          <p:nvPr/>
        </p:nvSpPr>
        <p:spPr>
          <a:xfrm>
            <a:off x="6775292" y="2565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9" name="TextBox 9"/>
          <p:cNvSpPr txBox="1"/>
          <p:nvPr/>
        </p:nvSpPr>
        <p:spPr>
          <a:xfrm>
            <a:off x="955141" y="44958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0 </a:t>
            </a:r>
          </a:p>
        </p:txBody>
      </p:sp>
      <p:sp>
        <p:nvSpPr>
          <p:cNvPr id="250" name="TextBox 10"/>
          <p:cNvSpPr txBox="1"/>
          <p:nvPr/>
        </p:nvSpPr>
        <p:spPr>
          <a:xfrm>
            <a:off x="3018294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1</a:t>
            </a:r>
          </a:p>
        </p:txBody>
      </p:sp>
      <p:sp>
        <p:nvSpPr>
          <p:cNvPr id="251" name="TextBox 11"/>
          <p:cNvSpPr txBox="1"/>
          <p:nvPr/>
        </p:nvSpPr>
        <p:spPr>
          <a:xfrm>
            <a:off x="5017327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2</a:t>
            </a:r>
          </a:p>
        </p:txBody>
      </p:sp>
      <p:sp>
        <p:nvSpPr>
          <p:cNvPr id="252" name="TextBox 12"/>
          <p:cNvSpPr txBox="1"/>
          <p:nvPr/>
        </p:nvSpPr>
        <p:spPr>
          <a:xfrm>
            <a:off x="7227459" y="44958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3</a:t>
            </a:r>
          </a:p>
        </p:txBody>
      </p:sp>
      <p:sp>
        <p:nvSpPr>
          <p:cNvPr id="253" name="TextBox 13"/>
          <p:cNvSpPr txBox="1"/>
          <p:nvPr/>
        </p:nvSpPr>
        <p:spPr>
          <a:xfrm>
            <a:off x="279400" y="18336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254" name="TextBox 14"/>
          <p:cNvSpPr txBox="1"/>
          <p:nvPr/>
        </p:nvSpPr>
        <p:spPr>
          <a:xfrm>
            <a:off x="994015" y="31300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Zebra</a:t>
            </a:r>
          </a:p>
        </p:txBody>
      </p:sp>
      <p:sp>
        <p:nvSpPr>
          <p:cNvPr id="255" name="TextBox 15"/>
          <p:cNvSpPr txBox="1"/>
          <p:nvPr/>
        </p:nvSpPr>
        <p:spPr>
          <a:xfrm>
            <a:off x="5227399" y="31300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Giraffe</a:t>
            </a:r>
          </a:p>
        </p:txBody>
      </p:sp>
      <p:sp>
        <p:nvSpPr>
          <p:cNvPr id="256" name="TextBox 16"/>
          <p:cNvSpPr txBox="1"/>
          <p:nvPr/>
        </p:nvSpPr>
        <p:spPr>
          <a:xfrm>
            <a:off x="3095237" y="31300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Rhino</a:t>
            </a:r>
          </a:p>
        </p:txBody>
      </p:sp>
      <p:sp>
        <p:nvSpPr>
          <p:cNvPr id="257" name="TextBox 17"/>
          <p:cNvSpPr txBox="1"/>
          <p:nvPr/>
        </p:nvSpPr>
        <p:spPr>
          <a:xfrm>
            <a:off x="7295746" y="31300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Rectangle 8"/>
          <p:cNvSpPr/>
          <p:nvPr/>
        </p:nvSpPr>
        <p:spPr>
          <a:xfrm>
            <a:off x="279399" y="14478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The Zoo Pen… Coded</a:t>
            </a:r>
          </a:p>
        </p:txBody>
      </p:sp>
      <p:sp>
        <p:nvSpPr>
          <p:cNvPr id="261" name="Rectangle 4"/>
          <p:cNvSpPr/>
          <p:nvPr/>
        </p:nvSpPr>
        <p:spPr>
          <a:xfrm>
            <a:off x="535034" y="16764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2" name="Rectangle 5"/>
          <p:cNvSpPr/>
          <p:nvPr/>
        </p:nvSpPr>
        <p:spPr>
          <a:xfrm>
            <a:off x="2598186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3" name="Rectangle 6"/>
          <p:cNvSpPr/>
          <p:nvPr/>
        </p:nvSpPr>
        <p:spPr>
          <a:xfrm>
            <a:off x="4686739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4" name="Rectangle 7"/>
          <p:cNvSpPr/>
          <p:nvPr/>
        </p:nvSpPr>
        <p:spPr>
          <a:xfrm>
            <a:off x="6775292" y="16509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5" name="TextBox 9"/>
          <p:cNvSpPr txBox="1"/>
          <p:nvPr/>
        </p:nvSpPr>
        <p:spPr>
          <a:xfrm>
            <a:off x="955141" y="35814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0 </a:t>
            </a:r>
          </a:p>
        </p:txBody>
      </p:sp>
      <p:sp>
        <p:nvSpPr>
          <p:cNvPr id="266" name="TextBox 10"/>
          <p:cNvSpPr txBox="1"/>
          <p:nvPr/>
        </p:nvSpPr>
        <p:spPr>
          <a:xfrm>
            <a:off x="3018294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1</a:t>
            </a:r>
          </a:p>
        </p:txBody>
      </p:sp>
      <p:sp>
        <p:nvSpPr>
          <p:cNvPr id="267" name="TextBox 11"/>
          <p:cNvSpPr txBox="1"/>
          <p:nvPr/>
        </p:nvSpPr>
        <p:spPr>
          <a:xfrm>
            <a:off x="5017327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2</a:t>
            </a:r>
          </a:p>
        </p:txBody>
      </p:sp>
      <p:sp>
        <p:nvSpPr>
          <p:cNvPr id="268" name="TextBox 12"/>
          <p:cNvSpPr txBox="1"/>
          <p:nvPr/>
        </p:nvSpPr>
        <p:spPr>
          <a:xfrm>
            <a:off x="7227459" y="35814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Index 3</a:t>
            </a:r>
          </a:p>
        </p:txBody>
      </p:sp>
      <p:sp>
        <p:nvSpPr>
          <p:cNvPr id="269" name="TextBox 13"/>
          <p:cNvSpPr txBox="1"/>
          <p:nvPr/>
        </p:nvSpPr>
        <p:spPr>
          <a:xfrm>
            <a:off x="279400" y="9192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270" name="TextBox 14"/>
          <p:cNvSpPr txBox="1"/>
          <p:nvPr/>
        </p:nvSpPr>
        <p:spPr>
          <a:xfrm>
            <a:off x="994015" y="22156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Zebra</a:t>
            </a:r>
          </a:p>
        </p:txBody>
      </p:sp>
      <p:sp>
        <p:nvSpPr>
          <p:cNvPr id="271" name="TextBox 15"/>
          <p:cNvSpPr txBox="1"/>
          <p:nvPr/>
        </p:nvSpPr>
        <p:spPr>
          <a:xfrm>
            <a:off x="5227399" y="22156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Giraffe</a:t>
            </a:r>
          </a:p>
        </p:txBody>
      </p:sp>
      <p:sp>
        <p:nvSpPr>
          <p:cNvPr id="272" name="TextBox 16"/>
          <p:cNvSpPr txBox="1"/>
          <p:nvPr/>
        </p:nvSpPr>
        <p:spPr>
          <a:xfrm>
            <a:off x="3095237" y="22156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Rhino</a:t>
            </a:r>
          </a:p>
        </p:txBody>
      </p:sp>
      <p:sp>
        <p:nvSpPr>
          <p:cNvPr id="273" name="TextBox 17"/>
          <p:cNvSpPr txBox="1"/>
          <p:nvPr/>
        </p:nvSpPr>
        <p:spPr>
          <a:xfrm>
            <a:off x="7295746" y="22156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Owl</a:t>
            </a:r>
          </a:p>
        </p:txBody>
      </p:sp>
      <p:sp>
        <p:nvSpPr>
          <p:cNvPr id="274" name="TextBox 18"/>
          <p:cNvSpPr txBox="1"/>
          <p:nvPr/>
        </p:nvSpPr>
        <p:spPr>
          <a:xfrm>
            <a:off x="314326" y="4741917"/>
            <a:ext cx="39575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27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343" y="5236028"/>
            <a:ext cx="8096252" cy="1022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INSTRUCTOR DEMO!</a:t>
            </a:r>
          </a:p>
        </p:txBody>
      </p:sp>
      <p:sp>
        <p:nvSpPr>
          <p:cNvPr id="278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4800" b="1" i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Arrays </a:t>
            </a:r>
          </a:p>
        </p:txBody>
      </p:sp>
      <p:sp>
        <p:nvSpPr>
          <p:cNvPr id="281" name="Content Placeholder 2"/>
          <p:cNvSpPr txBox="1"/>
          <p:nvPr/>
        </p:nvSpPr>
        <p:spPr>
          <a:xfrm>
            <a:off x="451328" y="866677"/>
            <a:ext cx="8583816" cy="328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Arrays a type of variable that are </a:t>
            </a:r>
            <a:r>
              <a:rPr u="sng"/>
              <a:t>collections</a:t>
            </a:r>
            <a:r>
              <a:t>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These collections can be made up of </a:t>
            </a:r>
            <a:r>
              <a:rPr u="sng"/>
              <a:t>strings</a:t>
            </a:r>
            <a:r>
              <a:t>, </a:t>
            </a:r>
            <a:r>
              <a:rPr u="sng"/>
              <a:t>numbers</a:t>
            </a:r>
            <a:r>
              <a:t>, </a:t>
            </a:r>
            <a:r>
              <a:rPr u="sng"/>
              <a:t>Booleans</a:t>
            </a:r>
            <a:r>
              <a:t>, other </a:t>
            </a:r>
            <a:r>
              <a:rPr u="sng"/>
              <a:t>arrays</a:t>
            </a:r>
            <a:r>
              <a:t>, </a:t>
            </a:r>
            <a:r>
              <a:rPr u="sng"/>
              <a:t>objects</a:t>
            </a:r>
            <a:r>
              <a:t>, anything.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</a:t>
            </a:r>
            <a:r>
              <a:rPr u="sng"/>
              <a:t>element</a:t>
            </a:r>
            <a:r>
              <a:t> of the array is marked by an </a:t>
            </a:r>
            <a:r>
              <a:rPr u="sng"/>
              <a:t>index</a:t>
            </a:r>
            <a:r>
              <a:t>. Indexes always start with 0.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28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89" y="3950030"/>
            <a:ext cx="8857798" cy="206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Demo Time</a:t>
            </a:r>
          </a:p>
        </p:txBody>
      </p:sp>
      <p:sp>
        <p:nvSpPr>
          <p:cNvPr id="285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algn="ctr" defTabSz="685800">
              <a:defRPr sz="3600" b="1" i="1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sz="2000" i="1">
                <a:latin typeface="Arial"/>
                <a:ea typeface="Arial"/>
                <a:cs typeface="Arial"/>
                <a:sym typeface="Arial"/>
              </a:defRPr>
            </a:pPr>
            <a:r>
              <a:t>(ArraysDemo.html | 11-ArraysDemo)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Basic Arrays Indices</a:t>
            </a:r>
          </a:p>
        </p:txBody>
      </p:sp>
      <p:sp>
        <p:nvSpPr>
          <p:cNvPr id="288" name="Content Placeholder 2"/>
          <p:cNvSpPr txBox="1"/>
          <p:nvPr/>
        </p:nvSpPr>
        <p:spPr>
          <a:xfrm>
            <a:off x="304800" y="762000"/>
            <a:ext cx="8610600" cy="2570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  <a:endParaRPr u="sng"/>
          </a:p>
        </p:txBody>
      </p:sp>
      <p:pic>
        <p:nvPicPr>
          <p:cNvPr id="28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83" y="3431385"/>
            <a:ext cx="8856234" cy="234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92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293" name="TextBox 9"/>
          <p:cNvSpPr txBox="1"/>
          <p:nvPr/>
        </p:nvSpPr>
        <p:spPr>
          <a:xfrm>
            <a:off x="304800" y="914399"/>
            <a:ext cx="8686800" cy="3281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Class 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take a few moments to look over the following code.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Above each console.log() write a comment “predicting” what you think the output will be.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Objectives</a:t>
            </a:r>
          </a:p>
        </p:txBody>
      </p:sp>
      <p:sp>
        <p:nvSpPr>
          <p:cNvPr id="84" name="Shape 70"/>
          <p:cNvSpPr txBox="1"/>
          <p:nvPr/>
        </p:nvSpPr>
        <p:spPr>
          <a:xfrm>
            <a:off x="304799" y="761998"/>
            <a:ext cx="8740776" cy="649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defTabSz="685800">
              <a:spcBef>
                <a:spcPts val="500"/>
              </a:spcBef>
              <a:defRPr sz="2200" b="1" u="sng">
                <a:latin typeface="Arial"/>
                <a:ea typeface="Arial"/>
                <a:cs typeface="Arial"/>
                <a:sym typeface="Arial"/>
              </a:defRPr>
            </a:pPr>
            <a:r>
              <a:t>In today’s class we’ll be introducing:</a:t>
            </a:r>
            <a:endParaRPr sz="2400"/>
          </a:p>
          <a:p>
            <a:pPr defTabSz="685800">
              <a:spcBef>
                <a:spcPts val="500"/>
              </a:spcBef>
              <a:defRPr sz="2200" b="1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Definitions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Basics: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Variables </a:t>
            </a: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Logging, Alerting, Prompting</a:t>
            </a: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Arrays</a:t>
            </a: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557212" lvl="1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If/Else Statements</a:t>
            </a:r>
            <a:endParaRPr sz="21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endParaRPr sz="21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2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303" name="TextBox 9"/>
          <p:cNvSpPr txBox="1"/>
          <p:nvPr/>
        </p:nvSpPr>
        <p:spPr>
          <a:xfrm>
            <a:off x="304800" y="914400"/>
            <a:ext cx="8686800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Creation (Challenge):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 website that accomplishes the following: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800100" lvl="1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an array of your favorite bands.</a:t>
            </a:r>
          </a:p>
          <a:p>
            <a:pPr marL="800100" lvl="1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prompt, ask the user’s favorite band.</a:t>
            </a:r>
          </a:p>
          <a:p>
            <a:pPr marL="800100" lvl="1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one of your favorites, alert: “YEAH I LOVE THEM!”.</a:t>
            </a:r>
          </a:p>
          <a:p>
            <a:pPr marL="800100" lvl="1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not, alert: “Nah. They’re pretty lame.”.</a:t>
            </a:r>
          </a:p>
          <a:p>
            <a:pPr marL="800100" lvl="1" indent="-342900">
              <a:buSzPct val="100000"/>
              <a:buFont typeface="Arial"/>
              <a:buChar char="•"/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.indexOf()</a:t>
            </a:r>
          </a:p>
          <a:p>
            <a:pPr marL="800100" lvl="1" indent="-342900">
              <a:buSzPct val="100000"/>
              <a:buFont typeface="Arial"/>
              <a:buChar char="•"/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6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&gt; YOUR TURN!!</a:t>
            </a:r>
          </a:p>
        </p:txBody>
      </p:sp>
      <p:sp>
        <p:nvSpPr>
          <p:cNvPr id="307" name="TextBox 9"/>
          <p:cNvSpPr txBox="1"/>
          <p:nvPr/>
        </p:nvSpPr>
        <p:spPr>
          <a:xfrm>
            <a:off x="304800" y="761999"/>
            <a:ext cx="8686800" cy="2215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t>Code Dissection (Re-examined, Time-permitting):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Re-examine the file sent to you at the start of class.</a:t>
            </a:r>
          </a:p>
          <a:p>
            <a:pPr marL="457200" indent="-457200">
              <a:buSzPct val="100000"/>
              <a:buAutoNum type="arabicPeriod"/>
              <a:defRPr sz="24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OMG JavaScript!</a:t>
            </a:r>
          </a:p>
        </p:txBody>
      </p:sp>
      <p:pic>
        <p:nvPicPr>
          <p:cNvPr id="87" name="Picture 2" descr="Picture 2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943" y="1219200"/>
            <a:ext cx="8644540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Title 1"/>
          <p:cNvSpPr txBox="1"/>
          <p:nvPr/>
        </p:nvSpPr>
        <p:spPr>
          <a:xfrm>
            <a:off x="457200" y="5333999"/>
            <a:ext cx="8501282" cy="653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algn="ctr" defTabSz="6858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Your Brain on JavaScript…</a:t>
            </a:r>
          </a:p>
        </p:txBody>
      </p:sp>
      <p:pic>
        <p:nvPicPr>
          <p:cNvPr id="9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r="6762" b="27647"/>
          <a:stretch>
            <a:fillRect/>
          </a:stretch>
        </p:blipFill>
        <p:spPr>
          <a:xfrm>
            <a:off x="-21111" y="838200"/>
            <a:ext cx="9165112" cy="533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1"/>
          <p:cNvSpPr txBox="1">
            <a:spLocks noGrp="1"/>
          </p:cNvSpPr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r>
              <a:t>Time to Take Notes…</a:t>
            </a:r>
          </a:p>
        </p:txBody>
      </p:sp>
      <p:pic>
        <p:nvPicPr>
          <p:cNvPr id="9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1_Unbranded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Unbranded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1_Unbrande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Unbranded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1441</Words>
  <Application>Microsoft Macintosh PowerPoint</Application>
  <PresentationFormat>On-screen Show (4:3)</PresentationFormat>
  <Paragraphs>248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Calibri Light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Joys of JavaScript</dc:title>
  <cp:lastModifiedBy>Kevin Barkan</cp:lastModifiedBy>
  <cp:revision>1</cp:revision>
  <dcterms:modified xsi:type="dcterms:W3CDTF">2018-03-01T23:25:58Z</dcterms:modified>
</cp:coreProperties>
</file>